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389" r:id="rId3"/>
    <p:sldId id="262" r:id="rId4"/>
    <p:sldId id="264" r:id="rId5"/>
    <p:sldId id="385" r:id="rId6"/>
    <p:sldId id="263" r:id="rId7"/>
    <p:sldId id="391" r:id="rId8"/>
    <p:sldId id="265" r:id="rId9"/>
    <p:sldId id="390"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0"/>
    <p:restoredTop sz="94674"/>
  </p:normalViewPr>
  <p:slideViewPr>
    <p:cSldViewPr snapToGrid="0" snapToObjects="1">
      <p:cViewPr varScale="1">
        <p:scale>
          <a:sx n="124" d="100"/>
          <a:sy n="124" d="100"/>
        </p:scale>
        <p:origin x="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4C7CF-3C38-9341-8A7F-BFA8FF16BAAC}" type="datetimeFigureOut">
              <a:rPr lang="en-US" smtClean="0"/>
              <a:t>4/18/18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62272-A3A9-564E-9DB9-6B39D561D281}" type="slidenum">
              <a:rPr lang="en-US" smtClean="0"/>
              <a:t>‹#›</a:t>
            </a:fld>
            <a:endParaRPr lang="en-US"/>
          </a:p>
        </p:txBody>
      </p:sp>
    </p:spTree>
    <p:extLst>
      <p:ext uri="{BB962C8B-B14F-4D97-AF65-F5344CB8AC3E}">
        <p14:creationId xmlns:p14="http://schemas.microsoft.com/office/powerpoint/2010/main" val="313900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41017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7438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75D8-9C7F-BB49-A581-71336EDC4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9D353B-75EB-9846-850C-F95BF3B84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FC19FB-531F-B247-9D9A-74A49F5A6A4C}"/>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5" name="Footer Placeholder 4">
            <a:extLst>
              <a:ext uri="{FF2B5EF4-FFF2-40B4-BE49-F238E27FC236}">
                <a16:creationId xmlns:a16="http://schemas.microsoft.com/office/drawing/2014/main" id="{273371ED-A232-614D-9403-8E0F810FB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DF841-C445-104B-BE0E-C1479FD13297}"/>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2845239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C8A3-AF10-8549-9ACB-FDA8C660FC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80CFF5-5973-4248-B7DE-3807405E8B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46850-40F3-514E-BEC5-267D477ABE72}"/>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5" name="Footer Placeholder 4">
            <a:extLst>
              <a:ext uri="{FF2B5EF4-FFF2-40B4-BE49-F238E27FC236}">
                <a16:creationId xmlns:a16="http://schemas.microsoft.com/office/drawing/2014/main" id="{73078339-0922-7248-A9B1-C8A45483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1F948-C4EF-BE49-B148-E7558CF2A4D2}"/>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1799088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39FB8-3336-C649-94E1-5AF365CCC7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0A482-E110-6141-B7A1-0656193DB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F0137-942D-834E-806A-7DD06040C53A}"/>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5" name="Footer Placeholder 4">
            <a:extLst>
              <a:ext uri="{FF2B5EF4-FFF2-40B4-BE49-F238E27FC236}">
                <a16:creationId xmlns:a16="http://schemas.microsoft.com/office/drawing/2014/main" id="{E4B99E8D-8497-7F4B-A49E-BD77FC344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BB9B0-2F87-6448-91DC-9A6F53058781}"/>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89766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2745190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26961847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4985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627A-6A07-D342-BA90-7EC5C9EE8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88CE7-3BB5-4D4D-8634-DAE38627D3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99566-DD47-2043-90B8-D0523D85FB5A}"/>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5" name="Footer Placeholder 4">
            <a:extLst>
              <a:ext uri="{FF2B5EF4-FFF2-40B4-BE49-F238E27FC236}">
                <a16:creationId xmlns:a16="http://schemas.microsoft.com/office/drawing/2014/main" id="{C3994536-EE6A-8D4A-9769-1B6CC6E96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88AAF-369C-7042-A99C-812630F78A3B}"/>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2062540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0C25-5D2D-8343-B3A5-D409A9F0BA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491EF-F54E-6147-B60A-0EE9D9879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AD0B24-10A0-E146-9F4C-AC5437A7ED61}"/>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5" name="Footer Placeholder 4">
            <a:extLst>
              <a:ext uri="{FF2B5EF4-FFF2-40B4-BE49-F238E27FC236}">
                <a16:creationId xmlns:a16="http://schemas.microsoft.com/office/drawing/2014/main" id="{24A81C45-A56E-DE44-A8FB-F8613BB9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E4213-C985-4E47-8C15-99F7FB7EA0CF}"/>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391977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D206-9A10-484A-B4A0-0572306B1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8EA97-A9B6-9643-BA91-DE49AADBC7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55CE19-8D7B-2B44-BD79-9F9815BE03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B9E95-B7C5-2544-84E2-79FFC7D50E44}"/>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6" name="Footer Placeholder 5">
            <a:extLst>
              <a:ext uri="{FF2B5EF4-FFF2-40B4-BE49-F238E27FC236}">
                <a16:creationId xmlns:a16="http://schemas.microsoft.com/office/drawing/2014/main" id="{BD54CCE6-A2C9-CC4E-A167-E0515E1E7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A9F2B-9661-6746-8CEF-879D08DFAB5A}"/>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186653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223F-2CEC-6149-9A98-3356518ED7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51A7CE-5485-C346-BA29-4736E64CE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739A56-F379-4D44-8893-273EB2F0C4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FD4405-703E-A04F-BA61-FD9C9AED7B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9E75A1-98D1-5046-97D9-1E54ED143C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08CBA5-CDBD-6943-B459-1CABDE225279}"/>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8" name="Footer Placeholder 7">
            <a:extLst>
              <a:ext uri="{FF2B5EF4-FFF2-40B4-BE49-F238E27FC236}">
                <a16:creationId xmlns:a16="http://schemas.microsoft.com/office/drawing/2014/main" id="{2F83C7DD-2FB2-F94F-9ACA-604456211A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343C24-084F-F342-B28E-C1DF2D72669F}"/>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372466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9C68-201A-6445-A082-493F7D6F3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F824E0-383B-4B4D-8178-E45ABEB5D9A8}"/>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4" name="Footer Placeholder 3">
            <a:extLst>
              <a:ext uri="{FF2B5EF4-FFF2-40B4-BE49-F238E27FC236}">
                <a16:creationId xmlns:a16="http://schemas.microsoft.com/office/drawing/2014/main" id="{C7F85410-2F2D-7A47-B0B5-10698DABF0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73730-3818-624F-8A3B-D46A541E2AA4}"/>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1090030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097AE3-FE7F-664E-BB26-E6A4C659CAFD}"/>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3" name="Footer Placeholder 2">
            <a:extLst>
              <a:ext uri="{FF2B5EF4-FFF2-40B4-BE49-F238E27FC236}">
                <a16:creationId xmlns:a16="http://schemas.microsoft.com/office/drawing/2014/main" id="{8DBAA553-2614-0F4E-B034-E79DEC5E36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990B7-413E-CE4A-9E54-297B290AC406}"/>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114478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D8D-16CB-0D41-BC09-1ACF2551C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A2E3E-9614-FC46-BDE8-E231A9DE95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89860F-9D91-E843-9C73-C967FBDBC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D1BB9D-A045-964B-83DC-598A819B4069}"/>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6" name="Footer Placeholder 5">
            <a:extLst>
              <a:ext uri="{FF2B5EF4-FFF2-40B4-BE49-F238E27FC236}">
                <a16:creationId xmlns:a16="http://schemas.microsoft.com/office/drawing/2014/main" id="{E3703F85-CABC-D84A-86D3-157AFD174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559C1-AB87-814B-BC7F-EFA6F188FA4D}"/>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3048450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8D8C-D1BD-C94D-9C11-037185B50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4BABD-DF82-1945-A4C9-CE0E155206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DD05A8-D8F1-1345-9675-58D9555DA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EEAF73-290D-FE49-B17A-657C874D4B0C}"/>
              </a:ext>
            </a:extLst>
          </p:cNvPr>
          <p:cNvSpPr>
            <a:spLocks noGrp="1"/>
          </p:cNvSpPr>
          <p:nvPr>
            <p:ph type="dt" sz="half" idx="10"/>
          </p:nvPr>
        </p:nvSpPr>
        <p:spPr/>
        <p:txBody>
          <a:bodyPr/>
          <a:lstStyle/>
          <a:p>
            <a:fld id="{01A26619-7BD3-FA4B-ADA1-132062F688EF}" type="datetimeFigureOut">
              <a:rPr lang="en-US" smtClean="0"/>
              <a:t>4/18/18</a:t>
            </a:fld>
            <a:endParaRPr lang="en-US"/>
          </a:p>
        </p:txBody>
      </p:sp>
      <p:sp>
        <p:nvSpPr>
          <p:cNvPr id="6" name="Footer Placeholder 5">
            <a:extLst>
              <a:ext uri="{FF2B5EF4-FFF2-40B4-BE49-F238E27FC236}">
                <a16:creationId xmlns:a16="http://schemas.microsoft.com/office/drawing/2014/main" id="{D68552A9-103B-5F4F-B596-196B0ED0D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79C84-AA02-D54C-97D5-6777930C9F15}"/>
              </a:ext>
            </a:extLst>
          </p:cNvPr>
          <p:cNvSpPr>
            <a:spLocks noGrp="1"/>
          </p:cNvSpPr>
          <p:nvPr>
            <p:ph type="sldNum" sz="quarter" idx="12"/>
          </p:nvPr>
        </p:nvSpPr>
        <p:spPr/>
        <p:txBody>
          <a:bodyPr/>
          <a:lstStyle/>
          <a:p>
            <a:fld id="{6C4BAB1C-C0C5-414E-B86F-64C3923AD884}" type="slidenum">
              <a:rPr lang="en-US" smtClean="0"/>
              <a:t>‹#›</a:t>
            </a:fld>
            <a:endParaRPr lang="en-US"/>
          </a:p>
        </p:txBody>
      </p:sp>
    </p:spTree>
    <p:extLst>
      <p:ext uri="{BB962C8B-B14F-4D97-AF65-F5344CB8AC3E}">
        <p14:creationId xmlns:p14="http://schemas.microsoft.com/office/powerpoint/2010/main" val="339477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7E5680-83FC-5640-8072-23E2587443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06DA8-F576-244F-B287-D4BD0C6A5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776AF-47D3-FB44-9325-51C5A86736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26619-7BD3-FA4B-ADA1-132062F688EF}" type="datetimeFigureOut">
              <a:rPr lang="en-US" smtClean="0"/>
              <a:t>4/18/18</a:t>
            </a:fld>
            <a:endParaRPr lang="en-US"/>
          </a:p>
        </p:txBody>
      </p:sp>
      <p:sp>
        <p:nvSpPr>
          <p:cNvPr id="5" name="Footer Placeholder 4">
            <a:extLst>
              <a:ext uri="{FF2B5EF4-FFF2-40B4-BE49-F238E27FC236}">
                <a16:creationId xmlns:a16="http://schemas.microsoft.com/office/drawing/2014/main" id="{7FEA59C9-4961-324A-9505-BDF311B77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BF9FF0-A4F0-3347-8F07-2D8014523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BAB1C-C0C5-414E-B86F-64C3923AD884}" type="slidenum">
              <a:rPr lang="en-US" smtClean="0"/>
              <a:t>‹#›</a:t>
            </a:fld>
            <a:endParaRPr lang="en-US"/>
          </a:p>
        </p:txBody>
      </p:sp>
    </p:spTree>
    <p:extLst>
      <p:ext uri="{BB962C8B-B14F-4D97-AF65-F5344CB8AC3E}">
        <p14:creationId xmlns:p14="http://schemas.microsoft.com/office/powerpoint/2010/main" val="553050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alejandro@alejandroruizvarela.com" TargetMode="Externa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ejandroRuiz/XamarinForms3Dem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alejandroruizvarela.blogspot.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Alejandro Ruiz</a:t>
            </a:r>
          </a:p>
          <a:p>
            <a:r>
              <a:rPr lang="en-US" dirty="0"/>
              <a:t>Microsoft/Xamarin MVP</a:t>
            </a:r>
          </a:p>
          <a:p>
            <a:r>
              <a:rPr lang="en-US" dirty="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b="1" dirty="0"/>
              <a:t>Run your .NET code everywhere with </a:t>
            </a:r>
            <a:r>
              <a:rPr lang="en-US" b="1" dirty="0" err="1"/>
              <a:t>Xamarin.Forms</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4"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spTree>
    <p:extLst>
      <p:ext uri="{BB962C8B-B14F-4D97-AF65-F5344CB8AC3E}">
        <p14:creationId xmlns:p14="http://schemas.microsoft.com/office/powerpoint/2010/main" val="2560010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171502"/>
            <a:ext cx="7827786" cy="12507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a:t>Alejandro Ruiz</a:t>
            </a:r>
          </a:p>
          <a:p>
            <a:r>
              <a:rPr lang="en-US" sz="1961" dirty="0">
                <a:cs typeface="Arial"/>
              </a:rPr>
              <a:t>Microsoft / Xamarin MVP</a:t>
            </a:r>
          </a:p>
          <a:p>
            <a:r>
              <a:rPr lang="en-US" sz="1961" dirty="0">
                <a:cs typeface="Arial"/>
              </a:rPr>
              <a:t>Run your .NET code everywhere with </a:t>
            </a:r>
            <a:r>
              <a:rPr lang="en-US" sz="1961" dirty="0" err="1">
                <a:cs typeface="Arial"/>
              </a:rPr>
              <a:t>Xamarin.Forms</a:t>
            </a:r>
            <a:endParaRPr lang="en-US" sz="1961" dirty="0">
              <a:cs typeface="Arial"/>
            </a:endParaRPr>
          </a:p>
          <a:p>
            <a:r>
              <a:rPr lang="en-US" sz="1961" dirty="0">
                <a:cs typeface="Arial"/>
              </a:rPr>
              <a:t>Demo Code: </a:t>
            </a:r>
            <a:r>
              <a:rPr lang="en-US" sz="1961" dirty="0">
                <a:cs typeface="Arial"/>
                <a:hlinkClick r:id="rId3"/>
              </a:rPr>
              <a:t>https://</a:t>
            </a:r>
            <a:r>
              <a:rPr lang="en-US" sz="1961" dirty="0" err="1">
                <a:cs typeface="Arial"/>
                <a:hlinkClick r:id="rId3"/>
              </a:rPr>
              <a:t>github.com</a:t>
            </a:r>
            <a:r>
              <a:rPr lang="en-US" sz="1961" dirty="0">
                <a:cs typeface="Arial"/>
                <a:hlinkClick r:id="rId3"/>
              </a:rPr>
              <a:t>/</a:t>
            </a:r>
            <a:r>
              <a:rPr lang="en-US" sz="1961" dirty="0" err="1">
                <a:cs typeface="Arial"/>
                <a:hlinkClick r:id="rId3"/>
              </a:rPr>
              <a:t>AlejandroRuiz</a:t>
            </a:r>
            <a:r>
              <a:rPr lang="en-US" sz="1961" dirty="0">
                <a:cs typeface="Arial"/>
                <a:hlinkClick r:id="rId3"/>
              </a:rPr>
              <a:t>/XamarinForms3Demo</a:t>
            </a:r>
            <a:endParaRPr lang="en-US" sz="1961" dirty="0">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3"/>
            <a:ext cx="6120358" cy="691664"/>
            <a:chOff x="1735136" y="5935664"/>
            <a:chExt cx="6243084" cy="705533"/>
          </a:xfrm>
        </p:grpSpPr>
        <p:sp>
          <p:nvSpPr>
            <p:cNvPr id="10" name="TextBox 9"/>
            <p:cNvSpPr txBox="1"/>
            <p:nvPr/>
          </p:nvSpPr>
          <p:spPr>
            <a:xfrm>
              <a:off x="1735136" y="5935664"/>
              <a:ext cx="6243084" cy="676427"/>
            </a:xfrm>
            <a:prstGeom prst="rect">
              <a:avLst/>
            </a:prstGeom>
            <a:noFill/>
          </p:spPr>
          <p:txBody>
            <a:bodyPr wrap="square" rtlCol="0">
              <a:spAutoFit/>
            </a:bodyPr>
            <a:lstStyle/>
            <a:p>
              <a:r>
                <a:rPr lang="en-US" sz="1600" dirty="0" err="1"/>
                <a:t>alejandro@alejandroruizvarela.com</a:t>
              </a:r>
              <a:endParaRPr lang="en-US" sz="1600" dirty="0"/>
            </a:p>
            <a:p>
              <a:pPr>
                <a:lnSpc>
                  <a:spcPct val="130000"/>
                </a:lnSpc>
              </a:pPr>
              <a:endParaRPr lang="en-US" sz="1765" dirty="0">
                <a:latin typeface="+mj-lt"/>
                <a:cs typeface="Arial"/>
              </a:endParaRPr>
            </a:p>
          </p:txBody>
        </p:sp>
        <p:sp>
          <p:nvSpPr>
            <p:cNvPr id="15" name="TextBox 14"/>
            <p:cNvSpPr txBox="1"/>
            <p:nvPr/>
          </p:nvSpPr>
          <p:spPr>
            <a:xfrm>
              <a:off x="2726586" y="6186822"/>
              <a:ext cx="3138277" cy="454375"/>
            </a:xfrm>
            <a:prstGeom prst="rect">
              <a:avLst/>
            </a:prstGeom>
            <a:noFill/>
          </p:spPr>
          <p:txBody>
            <a:bodyPr wrap="square" rtlCol="0">
              <a:spAutoFit/>
            </a:bodyPr>
            <a:lstStyle/>
            <a:p>
              <a:pP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a:hlinkClick r:id="" action="ppaction://noaction"/>
              </a:rPr>
              <a:t>http://alejandroruizvarela.blogspot.com</a:t>
            </a:r>
          </a:p>
          <a:p>
            <a:pPr>
              <a:lnSpc>
                <a:spcPct val="130000"/>
              </a:lnSpc>
            </a:pPr>
            <a:r>
              <a:rPr lang="en-US" sz="1600" dirty="0">
                <a:hlinkClick r:id="" action="ppaction://noaction"/>
              </a:rPr>
              <a:t>https://github.com/alejandroruiz </a:t>
            </a:r>
            <a:endParaRPr lang="en-US" sz="1600" dirty="0"/>
          </a:p>
          <a:p>
            <a:pPr>
              <a:lnSpc>
                <a:spcPct val="130000"/>
              </a:lnSpc>
            </a:pPr>
            <a:r>
              <a:rPr lang="en-US" sz="1600" dirty="0">
                <a:hlinkClick r:id="rId4"/>
              </a:rPr>
              <a:t> </a:t>
            </a:r>
            <a:endParaRPr lang="en-US" sz="1600" dirty="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9066471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621792"/>
            <a:ext cx="12192000" cy="5571744"/>
          </a:xfrm>
          <a:prstGeom prst="rect">
            <a:avLst/>
          </a:prstGeom>
        </p:spPr>
      </p:pic>
    </p:spTree>
    <p:extLst>
      <p:ext uri="{BB962C8B-B14F-4D97-AF65-F5344CB8AC3E}">
        <p14:creationId xmlns:p14="http://schemas.microsoft.com/office/powerpoint/2010/main" val="170770744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Xamarin.Forms</a:t>
            </a:r>
            <a:r>
              <a:rPr lang="en-US" dirty="0"/>
              <a:t>?</a:t>
            </a:r>
          </a:p>
        </p:txBody>
      </p:sp>
      <p:sp>
        <p:nvSpPr>
          <p:cNvPr id="6" name="Content Placeholder 5">
            <a:extLst>
              <a:ext uri="{FF2B5EF4-FFF2-40B4-BE49-F238E27FC236}">
                <a16:creationId xmlns:a16="http://schemas.microsoft.com/office/drawing/2014/main" id="{0C3B810E-D7ED-C44B-A299-B7A4EBD1E5CD}"/>
              </a:ext>
            </a:extLst>
          </p:cNvPr>
          <p:cNvSpPr>
            <a:spLocks noGrp="1"/>
          </p:cNvSpPr>
          <p:nvPr>
            <p:ph idx="1"/>
          </p:nvPr>
        </p:nvSpPr>
        <p:spPr/>
        <p:txBody>
          <a:bodyPr/>
          <a:lstStyle/>
          <a:p>
            <a:r>
              <a:rPr lang="en-US" dirty="0" err="1"/>
              <a:t>Xamarin.Forms</a:t>
            </a:r>
            <a:r>
              <a:rPr lang="en-US" dirty="0"/>
              <a:t> exposes a complete cross-platform UI toolkit for .NET developers. Build fully native Android, iOS, and Windows apps using C# in Visual Studio.</a:t>
            </a:r>
          </a:p>
        </p:txBody>
      </p:sp>
      <p:pic>
        <p:nvPicPr>
          <p:cNvPr id="12" name="Picture 11">
            <a:extLst>
              <a:ext uri="{FF2B5EF4-FFF2-40B4-BE49-F238E27FC236}">
                <a16:creationId xmlns:a16="http://schemas.microsoft.com/office/drawing/2014/main" id="{2225789D-C187-0247-9FE4-24BE998F338F}"/>
              </a:ext>
            </a:extLst>
          </p:cNvPr>
          <p:cNvPicPr>
            <a:picLocks noChangeAspect="1"/>
          </p:cNvPicPr>
          <p:nvPr/>
        </p:nvPicPr>
        <p:blipFill>
          <a:blip r:embed="rId2"/>
          <a:stretch>
            <a:fillRect/>
          </a:stretch>
        </p:blipFill>
        <p:spPr>
          <a:xfrm>
            <a:off x="8424809" y="3430633"/>
            <a:ext cx="3767191" cy="3427367"/>
          </a:xfrm>
          <a:prstGeom prst="rect">
            <a:avLst/>
          </a:prstGeom>
        </p:spPr>
      </p:pic>
      <p:sp>
        <p:nvSpPr>
          <p:cNvPr id="13" name="Rectangle 12">
            <a:extLst>
              <a:ext uri="{FF2B5EF4-FFF2-40B4-BE49-F238E27FC236}">
                <a16:creationId xmlns:a16="http://schemas.microsoft.com/office/drawing/2014/main" id="{D9A18004-708D-FF44-8F06-56BD95732479}"/>
              </a:ext>
            </a:extLst>
          </p:cNvPr>
          <p:cNvSpPr/>
          <p:nvPr/>
        </p:nvSpPr>
        <p:spPr>
          <a:xfrm>
            <a:off x="9648290" y="6359605"/>
            <a:ext cx="1705510" cy="10284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22042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A2EE-4777-9948-B1D5-090BACEA7264}"/>
              </a:ext>
            </a:extLst>
          </p:cNvPr>
          <p:cNvSpPr>
            <a:spLocks noGrp="1"/>
          </p:cNvSpPr>
          <p:nvPr>
            <p:ph type="title"/>
          </p:nvPr>
        </p:nvSpPr>
        <p:spPr/>
        <p:txBody>
          <a:bodyPr/>
          <a:lstStyle/>
          <a:p>
            <a:r>
              <a:rPr lang="en-US" dirty="0"/>
              <a:t>Why </a:t>
            </a:r>
            <a:r>
              <a:rPr lang="en-US" dirty="0" err="1"/>
              <a:t>Xamarin.Forms</a:t>
            </a:r>
            <a:r>
              <a:rPr lang="en-US" dirty="0"/>
              <a:t>?</a:t>
            </a:r>
          </a:p>
        </p:txBody>
      </p:sp>
      <p:sp>
        <p:nvSpPr>
          <p:cNvPr id="3" name="Content Placeholder 2">
            <a:extLst>
              <a:ext uri="{FF2B5EF4-FFF2-40B4-BE49-F238E27FC236}">
                <a16:creationId xmlns:a16="http://schemas.microsoft.com/office/drawing/2014/main" id="{921F0DB1-E5DA-6140-861E-331257554222}"/>
              </a:ext>
            </a:extLst>
          </p:cNvPr>
          <p:cNvSpPr>
            <a:spLocks noGrp="1"/>
          </p:cNvSpPr>
          <p:nvPr>
            <p:ph idx="1"/>
          </p:nvPr>
        </p:nvSpPr>
        <p:spPr/>
        <p:txBody>
          <a:bodyPr>
            <a:normAutofit/>
          </a:bodyPr>
          <a:lstStyle/>
          <a:p>
            <a:r>
              <a:rPr lang="en-US" dirty="0"/>
              <a:t>Support C# &amp; F#</a:t>
            </a:r>
          </a:p>
          <a:p>
            <a:r>
              <a:rPr lang="en-US" dirty="0"/>
              <a:t>It’s native</a:t>
            </a:r>
          </a:p>
          <a:p>
            <a:r>
              <a:rPr lang="en-US" dirty="0"/>
              <a:t>Quick prototyping</a:t>
            </a:r>
          </a:p>
          <a:p>
            <a:r>
              <a:rPr lang="en-US" dirty="0"/>
              <a:t>Always the latest language and platform features</a:t>
            </a:r>
          </a:p>
          <a:p>
            <a:r>
              <a:rPr lang="en-US" dirty="0"/>
              <a:t>Active updates</a:t>
            </a:r>
          </a:p>
          <a:p>
            <a:r>
              <a:rPr lang="en-US" dirty="0" err="1"/>
              <a:t>nuget</a:t>
            </a:r>
            <a:r>
              <a:rPr lang="en-US" dirty="0"/>
              <a:t> support</a:t>
            </a:r>
          </a:p>
          <a:p>
            <a:r>
              <a:rPr lang="en-US" dirty="0"/>
              <a:t>lot of community open source code and plugins</a:t>
            </a:r>
          </a:p>
          <a:p>
            <a:r>
              <a:rPr lang="en-US" dirty="0"/>
              <a:t>Share a lot of code(UI / Core)</a:t>
            </a:r>
          </a:p>
        </p:txBody>
      </p:sp>
    </p:spTree>
    <p:extLst>
      <p:ext uri="{BB962C8B-B14F-4D97-AF65-F5344CB8AC3E}">
        <p14:creationId xmlns:p14="http://schemas.microsoft.com/office/powerpoint/2010/main" val="13519858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7271307"/>
          </a:xfrm>
          <a:prstGeom prst="rect">
            <a:avLst/>
          </a:prstGeom>
        </p:spPr>
      </p:pic>
      <p:sp>
        <p:nvSpPr>
          <p:cNvPr id="3" name="TextBox 2"/>
          <p:cNvSpPr txBox="1"/>
          <p:nvPr/>
        </p:nvSpPr>
        <p:spPr>
          <a:xfrm>
            <a:off x="2286000" y="5099538"/>
            <a:ext cx="7620000" cy="1258806"/>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Write Everything in C#</a:t>
            </a:r>
          </a:p>
          <a:p>
            <a:pPr algn="ctr">
              <a:lnSpc>
                <a:spcPct val="90000"/>
              </a:lnSpc>
              <a:spcAft>
                <a:spcPts val="600"/>
              </a:spcAft>
            </a:pPr>
            <a:r>
              <a:rPr lang="en-US" sz="3200" dirty="0">
                <a:solidFill>
                  <a:schemeClr val="bg1"/>
                </a:solidFill>
              </a:rPr>
              <a:t>C# Now Runs on 2.6+ Billion Devices</a:t>
            </a:r>
          </a:p>
        </p:txBody>
      </p:sp>
    </p:spTree>
    <p:extLst>
      <p:ext uri="{BB962C8B-B14F-4D97-AF65-F5344CB8AC3E}">
        <p14:creationId xmlns:p14="http://schemas.microsoft.com/office/powerpoint/2010/main" val="2108407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8D61-6793-614A-AC3E-325F90D04708}"/>
              </a:ext>
            </a:extLst>
          </p:cNvPr>
          <p:cNvSpPr>
            <a:spLocks noGrp="1"/>
          </p:cNvSpPr>
          <p:nvPr>
            <p:ph type="title"/>
          </p:nvPr>
        </p:nvSpPr>
        <p:spPr/>
        <p:txBody>
          <a:bodyPr/>
          <a:lstStyle/>
          <a:p>
            <a:r>
              <a:rPr lang="en-US" dirty="0"/>
              <a:t>Supported Platforms</a:t>
            </a:r>
          </a:p>
        </p:txBody>
      </p:sp>
      <p:sp>
        <p:nvSpPr>
          <p:cNvPr id="3" name="Content Placeholder 2">
            <a:extLst>
              <a:ext uri="{FF2B5EF4-FFF2-40B4-BE49-F238E27FC236}">
                <a16:creationId xmlns:a16="http://schemas.microsoft.com/office/drawing/2014/main" id="{717C5966-52A6-4845-A494-B309147DA85D}"/>
              </a:ext>
            </a:extLst>
          </p:cNvPr>
          <p:cNvSpPr>
            <a:spLocks noGrp="1"/>
          </p:cNvSpPr>
          <p:nvPr>
            <p:ph idx="1"/>
          </p:nvPr>
        </p:nvSpPr>
        <p:spPr>
          <a:xfrm>
            <a:off x="838200" y="1548223"/>
            <a:ext cx="10515600" cy="1760056"/>
          </a:xfrm>
        </p:spPr>
        <p:txBody>
          <a:bodyPr>
            <a:normAutofit fontScale="92500" lnSpcReduction="10000"/>
          </a:bodyPr>
          <a:lstStyle/>
          <a:p>
            <a:r>
              <a:rPr lang="en-US" dirty="0"/>
              <a:t>iOS</a:t>
            </a:r>
          </a:p>
          <a:p>
            <a:r>
              <a:rPr lang="en-US" dirty="0"/>
              <a:t>Android</a:t>
            </a:r>
          </a:p>
          <a:p>
            <a:r>
              <a:rPr lang="en-US" dirty="0"/>
              <a:t>UWP</a:t>
            </a:r>
          </a:p>
          <a:p>
            <a:r>
              <a:rPr lang="en-US" dirty="0"/>
              <a:t>Tizen</a:t>
            </a:r>
          </a:p>
        </p:txBody>
      </p:sp>
      <p:pic>
        <p:nvPicPr>
          <p:cNvPr id="4" name="Picture 3">
            <a:extLst>
              <a:ext uri="{FF2B5EF4-FFF2-40B4-BE49-F238E27FC236}">
                <a16:creationId xmlns:a16="http://schemas.microsoft.com/office/drawing/2014/main" id="{23234401-4AEB-9048-86BE-BC471E1B6563}"/>
              </a:ext>
            </a:extLst>
          </p:cNvPr>
          <p:cNvPicPr>
            <a:picLocks noChangeAspect="1"/>
          </p:cNvPicPr>
          <p:nvPr/>
        </p:nvPicPr>
        <p:blipFill>
          <a:blip r:embed="rId2"/>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778F28C1-70E1-5F4B-B4EE-ECB1C057DC51}"/>
              </a:ext>
            </a:extLst>
          </p:cNvPr>
          <p:cNvSpPr txBox="1">
            <a:spLocks/>
          </p:cNvSpPr>
          <p:nvPr/>
        </p:nvSpPr>
        <p:spPr>
          <a:xfrm>
            <a:off x="838200" y="3552458"/>
            <a:ext cx="10515600" cy="2587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Starting on </a:t>
            </a:r>
            <a:r>
              <a:rPr lang="en-US" dirty="0" err="1"/>
              <a:t>Xamarin.Forms</a:t>
            </a:r>
            <a:r>
              <a:rPr lang="en-US" dirty="0"/>
              <a:t> 3</a:t>
            </a:r>
          </a:p>
          <a:p>
            <a:r>
              <a:rPr lang="en-US" dirty="0"/>
              <a:t>MacOS</a:t>
            </a:r>
          </a:p>
          <a:p>
            <a:r>
              <a:rPr lang="en-US" dirty="0"/>
              <a:t>WPF</a:t>
            </a:r>
          </a:p>
          <a:p>
            <a:r>
              <a:rPr lang="en-US" dirty="0" err="1"/>
              <a:t>WebAssembly</a:t>
            </a:r>
            <a:endParaRPr lang="en-US" dirty="0"/>
          </a:p>
          <a:p>
            <a:r>
              <a:rPr lang="en-US" dirty="0"/>
              <a:t>GTK</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0875AB6D-90A7-6B45-8907-DE267015F01E}"/>
              </a:ext>
            </a:extLst>
          </p:cNvPr>
          <p:cNvPicPr>
            <a:picLocks noChangeAspect="1"/>
          </p:cNvPicPr>
          <p:nvPr/>
        </p:nvPicPr>
        <p:blipFill>
          <a:blip r:embed="rId3"/>
          <a:stretch>
            <a:fillRect/>
          </a:stretch>
        </p:blipFill>
        <p:spPr>
          <a:xfrm>
            <a:off x="5801344" y="1680437"/>
            <a:ext cx="5971556" cy="3973512"/>
          </a:xfrm>
          <a:prstGeom prst="rect">
            <a:avLst/>
          </a:prstGeom>
        </p:spPr>
      </p:pic>
    </p:spTree>
    <p:extLst>
      <p:ext uri="{BB962C8B-B14F-4D97-AF65-F5344CB8AC3E}">
        <p14:creationId xmlns:p14="http://schemas.microsoft.com/office/powerpoint/2010/main" val="1489745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500"/>
                            </p:stCondLst>
                            <p:childTnLst>
                              <p:par>
                                <p:cTn id="23" presetID="53" presetClass="exit" presetSubtype="32" fill="hold" nodeType="afterEffect">
                                  <p:stCondLst>
                                    <p:cond delay="200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par>
                          <p:cTn id="28" fill="hold">
                            <p:stCondLst>
                              <p:cond delay="3000"/>
                            </p:stCondLst>
                            <p:childTnLst>
                              <p:par>
                                <p:cTn id="29" presetID="1" presetClass="entr" presetSubtype="0" fill="hold" grpId="0" nodeType="afterEffect">
                                  <p:stCondLst>
                                    <p:cond delay="100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84B1-1C60-7F47-A0AB-FFFF280F8278}"/>
              </a:ext>
            </a:extLst>
          </p:cNvPr>
          <p:cNvSpPr>
            <a:spLocks noGrp="1"/>
          </p:cNvSpPr>
          <p:nvPr>
            <p:ph type="title"/>
          </p:nvPr>
        </p:nvSpPr>
        <p:spPr/>
        <p:txBody>
          <a:bodyPr/>
          <a:lstStyle/>
          <a:p>
            <a:r>
              <a:rPr lang="en-US" dirty="0"/>
              <a:t>Much more…</a:t>
            </a:r>
          </a:p>
        </p:txBody>
      </p:sp>
      <p:sp>
        <p:nvSpPr>
          <p:cNvPr id="3" name="Content Placeholder 2">
            <a:extLst>
              <a:ext uri="{FF2B5EF4-FFF2-40B4-BE49-F238E27FC236}">
                <a16:creationId xmlns:a16="http://schemas.microsoft.com/office/drawing/2014/main" id="{C4DFCC6B-B700-1744-9345-48E91832C621}"/>
              </a:ext>
            </a:extLst>
          </p:cNvPr>
          <p:cNvSpPr>
            <a:spLocks noGrp="1"/>
          </p:cNvSpPr>
          <p:nvPr>
            <p:ph idx="1"/>
          </p:nvPr>
        </p:nvSpPr>
        <p:spPr/>
        <p:txBody>
          <a:bodyPr/>
          <a:lstStyle/>
          <a:p>
            <a:r>
              <a:rPr lang="en-US" dirty="0"/>
              <a:t>IoT</a:t>
            </a:r>
          </a:p>
          <a:p>
            <a:r>
              <a:rPr lang="en-US" dirty="0"/>
              <a:t>Visual Studio Extensibility</a:t>
            </a:r>
          </a:p>
        </p:txBody>
      </p:sp>
      <p:pic>
        <p:nvPicPr>
          <p:cNvPr id="5" name="Picture 4">
            <a:extLst>
              <a:ext uri="{FF2B5EF4-FFF2-40B4-BE49-F238E27FC236}">
                <a16:creationId xmlns:a16="http://schemas.microsoft.com/office/drawing/2014/main" id="{323BCAB0-86C0-7F46-A733-B68945F1E508}"/>
              </a:ext>
            </a:extLst>
          </p:cNvPr>
          <p:cNvPicPr>
            <a:picLocks noChangeAspect="1"/>
          </p:cNvPicPr>
          <p:nvPr/>
        </p:nvPicPr>
        <p:blipFill>
          <a:blip r:embed="rId2"/>
          <a:stretch>
            <a:fillRect/>
          </a:stretch>
        </p:blipFill>
        <p:spPr>
          <a:xfrm>
            <a:off x="5814337" y="863781"/>
            <a:ext cx="5639084" cy="4203681"/>
          </a:xfrm>
          <a:prstGeom prst="rect">
            <a:avLst/>
          </a:prstGeom>
        </p:spPr>
      </p:pic>
      <p:pic>
        <p:nvPicPr>
          <p:cNvPr id="6" name="Picture 5">
            <a:extLst>
              <a:ext uri="{FF2B5EF4-FFF2-40B4-BE49-F238E27FC236}">
                <a16:creationId xmlns:a16="http://schemas.microsoft.com/office/drawing/2014/main" id="{D83DA116-733E-C446-BF93-1795107E60F6}"/>
              </a:ext>
            </a:extLst>
          </p:cNvPr>
          <p:cNvPicPr>
            <a:picLocks noChangeAspect="1"/>
          </p:cNvPicPr>
          <p:nvPr/>
        </p:nvPicPr>
        <p:blipFill>
          <a:blip r:embed="rId3"/>
          <a:stretch>
            <a:fillRect/>
          </a:stretch>
        </p:blipFill>
        <p:spPr>
          <a:xfrm>
            <a:off x="484437" y="2965622"/>
            <a:ext cx="4976137" cy="3735221"/>
          </a:xfrm>
          <a:prstGeom prst="rect">
            <a:avLst/>
          </a:prstGeom>
        </p:spPr>
      </p:pic>
    </p:spTree>
    <p:extLst>
      <p:ext uri="{BB962C8B-B14F-4D97-AF65-F5344CB8AC3E}">
        <p14:creationId xmlns:p14="http://schemas.microsoft.com/office/powerpoint/2010/main" val="40023015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EE9E-A306-4A47-9E21-D7876E4E46E1}"/>
              </a:ext>
            </a:extLst>
          </p:cNvPr>
          <p:cNvSpPr>
            <a:spLocks noGrp="1"/>
          </p:cNvSpPr>
          <p:nvPr>
            <p:ph type="title"/>
          </p:nvPr>
        </p:nvSpPr>
        <p:spPr>
          <a:xfrm>
            <a:off x="529976" y="2995309"/>
            <a:ext cx="10515600" cy="1325563"/>
          </a:xfrm>
        </p:spPr>
        <p:txBody>
          <a:bodyPr/>
          <a:lstStyle/>
          <a:p>
            <a:r>
              <a:rPr lang="en-US" dirty="0"/>
              <a:t>Let's see </a:t>
            </a:r>
            <a:r>
              <a:rPr lang="en-US" dirty="0" err="1"/>
              <a:t>Xamarin.Forms</a:t>
            </a:r>
            <a:r>
              <a:rPr lang="en-US" dirty="0"/>
              <a:t> in action</a:t>
            </a:r>
          </a:p>
        </p:txBody>
      </p:sp>
    </p:spTree>
    <p:extLst>
      <p:ext uri="{BB962C8B-B14F-4D97-AF65-F5344CB8AC3E}">
        <p14:creationId xmlns:p14="http://schemas.microsoft.com/office/powerpoint/2010/main" val="18142596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269241" y="0"/>
            <a:ext cx="10515600" cy="1325563"/>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120129226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332</Words>
  <Application>Microsoft Macintosh PowerPoint</Application>
  <PresentationFormat>Widescreen</PresentationFormat>
  <Paragraphs>47</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Segoe UI</vt:lpstr>
      <vt:lpstr>Office Theme</vt:lpstr>
      <vt:lpstr>Run your .NET code everywhere with Xamarin.Forms</vt:lpstr>
      <vt:lpstr>PowerPoint Presentation</vt:lpstr>
      <vt:lpstr>What is Xamarin.Forms?</vt:lpstr>
      <vt:lpstr>Why Xamarin.Forms?</vt:lpstr>
      <vt:lpstr>PowerPoint Presentation</vt:lpstr>
      <vt:lpstr>Supported Platforms</vt:lpstr>
      <vt:lpstr>Much more…</vt:lpstr>
      <vt:lpstr>Let's see Xamarin.Forms in action</vt:lpstr>
      <vt:lpstr>Open Source – open.xamarin.com</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2017 &amp; Cycle 9</dc:title>
  <dc:creator>Alejandro Ruiz</dc:creator>
  <cp:lastModifiedBy>Alejandro Ruiz</cp:lastModifiedBy>
  <cp:revision>9</cp:revision>
  <dcterms:created xsi:type="dcterms:W3CDTF">2018-04-18T00:40:03Z</dcterms:created>
  <dcterms:modified xsi:type="dcterms:W3CDTF">2018-04-18T05:29:50Z</dcterms:modified>
</cp:coreProperties>
</file>